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66" r:id="rId4"/>
    <p:sldId id="267" r:id="rId5"/>
    <p:sldId id="270" r:id="rId6"/>
    <p:sldId id="274" r:id="rId7"/>
    <p:sldId id="275" r:id="rId8"/>
    <p:sldId id="264" r:id="rId9"/>
  </p:sldIdLst>
  <p:sldSz cx="14630400" cy="8229600"/>
  <p:notesSz cx="8229600" cy="14630400"/>
  <p:embeddedFontLst>
    <p:embeddedFont>
      <p:font typeface="Bahnschrift Light" panose="020B0502040204020203" pitchFamily="34" charset="0"/>
      <p:regular r:id="rId11"/>
    </p:embeddedFont>
    <p:embeddedFont>
      <p:font typeface="Bitter" charset="-52"/>
      <p:regular r:id="rId12"/>
      <p:bold r:id="rId13"/>
      <p:italic r:id="rId14"/>
      <p:boldItalic r:id="rId15"/>
    </p:embeddedFont>
    <p:embeddedFont>
      <p:font typeface="Bitter ExtraLight" charset="-52"/>
      <p:regular r:id="rId16"/>
      <p:italic r:id="rId17"/>
    </p:embeddedFont>
    <p:embeddedFont>
      <p:font typeface="Bitter Medium" charset="-52"/>
      <p:regular r:id="rId18"/>
      <p:italic r:id="rId19"/>
    </p:embeddedFont>
    <p:embeddedFont>
      <p:font typeface="Bitter Semi Bold" panose="020B0604020202020204" charset="0"/>
      <p:regular r:id="rId20"/>
      <p:bold r:id="rId21"/>
      <p:italic r:id="rId22"/>
      <p:bold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CB3E"/>
    <a:srgbClr val="E5E0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4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0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3F990-B70A-4BE6-9D15-5EFF5BC0C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C54BD2-D6D6-3B1D-A8BA-DF48B08587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A0373D-F101-1013-53F5-5D4893B1C0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4589C-2311-8750-0B26-B0C4B34841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88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464C2-BC0C-891D-3362-15416BD39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D18A68-73D0-1E40-8B85-4A5F78F206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CED87C-4B4E-D385-12DE-8F1347F4A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2CFF3-0612-4C69-A0E1-794DDDD1CC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65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0774D-DF3E-E866-6DF7-C57963766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ECEFD0-369E-B65D-CE38-6E48A44093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3BFD0F-42A7-B418-D6B4-0E8564B92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39975-EFA9-77F3-50E3-1619308F26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53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E5757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E5757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E5757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E5757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E5757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E5757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E5757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E5757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E5757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6.wdp"/><Relationship Id="rId1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microsoft.com/office/2007/relationships/hdphoto" Target="../media/hdphoto4.wdp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0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9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1.wdp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10" Type="http://schemas.openxmlformats.org/officeDocument/2006/relationships/image" Target="../media/image3.pn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65432" y="3545245"/>
            <a:ext cx="6825342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en-US" sz="6600" dirty="0" err="1">
                <a:solidFill>
                  <a:srgbClr val="FCFCFC"/>
                </a:solidFill>
                <a:latin typeface="Bitter Medium" pitchFamily="2" charset="0"/>
                <a:ea typeface="Bitter" pitchFamily="34" charset="-122"/>
                <a:cs typeface="Bitter" pitchFamily="34" charset="-120"/>
              </a:rPr>
              <a:t>Гибкий</a:t>
            </a:r>
            <a:r>
              <a:rPr lang="en-US" sz="6600" dirty="0">
                <a:solidFill>
                  <a:srgbClr val="FCFCFC"/>
                </a:solidFill>
                <a:latin typeface="Bitter Medium" pitchFamily="2" charset="0"/>
                <a:ea typeface="Bitter" pitchFamily="34" charset="-122"/>
                <a:cs typeface="Bitter" pitchFamily="34" charset="-120"/>
              </a:rPr>
              <a:t> </a:t>
            </a:r>
            <a:r>
              <a:rPr lang="en-US" sz="6600" dirty="0" err="1">
                <a:solidFill>
                  <a:srgbClr val="FCFCFC"/>
                </a:solidFill>
                <a:latin typeface="Bitter Medium" pitchFamily="2" charset="0"/>
                <a:ea typeface="Bitter" pitchFamily="34" charset="-122"/>
                <a:cs typeface="Bitter" pitchFamily="34" charset="-120"/>
              </a:rPr>
              <a:t>мрамор</a:t>
            </a:r>
            <a:br>
              <a:rPr lang="ru-RU" sz="6600" i="1" dirty="0">
                <a:solidFill>
                  <a:srgbClr val="FCFCFC"/>
                </a:solidFill>
                <a:latin typeface="Bitter Medium" pitchFamily="2" charset="0"/>
                <a:ea typeface="Bitter" pitchFamily="34" charset="-122"/>
                <a:cs typeface="Bitter" pitchFamily="34" charset="-120"/>
              </a:rPr>
            </a:br>
            <a:r>
              <a:rPr lang="ru-RU" sz="6600" i="1" dirty="0">
                <a:solidFill>
                  <a:srgbClr val="FCFCFC"/>
                </a:solidFill>
                <a:latin typeface="Bitter Medium" pitchFamily="2" charset="0"/>
                <a:ea typeface="Bitter" pitchFamily="34" charset="-122"/>
                <a:cs typeface="Bitter" pitchFamily="34" charset="-120"/>
              </a:rPr>
              <a:t>     </a:t>
            </a:r>
            <a:endParaRPr lang="en-US" sz="6600" dirty="0">
              <a:latin typeface="Bitter Medium" pitchFamily="2" charset="0"/>
            </a:endParaRPr>
          </a:p>
        </p:txBody>
      </p:sp>
      <p:pic>
        <p:nvPicPr>
          <p:cNvPr id="13" name="Рисунок 12" descr="Изображение выглядит как Шрифт, Графика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97FF275-6AA7-F94F-C1AB-201CA1F3A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0479" y="108857"/>
            <a:ext cx="4139921" cy="1638695"/>
          </a:xfrm>
          <a:prstGeom prst="rect">
            <a:avLst/>
          </a:prstGeom>
          <a:ln>
            <a:noFill/>
          </a:ln>
        </p:spPr>
      </p:pic>
      <p:pic>
        <p:nvPicPr>
          <p:cNvPr id="15" name="Рисунок 14" descr="Изображение выглядит как снимок экрана, черн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E5BF83E-9B11-A99E-D7CB-D06356832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0576" y="7649135"/>
            <a:ext cx="1905000" cy="571500"/>
          </a:xfrm>
          <a:prstGeom prst="rect">
            <a:avLst/>
          </a:prstGeom>
        </p:spPr>
      </p:pic>
      <p:sp>
        <p:nvSpPr>
          <p:cNvPr id="5" name="Text 3">
            <a:extLst>
              <a:ext uri="{FF2B5EF4-FFF2-40B4-BE49-F238E27FC236}">
                <a16:creationId xmlns:a16="http://schemas.microsoft.com/office/drawing/2014/main" id="{93DC693E-1279-13CC-7D55-B2794219E5FB}"/>
              </a:ext>
            </a:extLst>
          </p:cNvPr>
          <p:cNvSpPr/>
          <p:nvPr/>
        </p:nvSpPr>
        <p:spPr>
          <a:xfrm>
            <a:off x="6366077" y="2535079"/>
            <a:ext cx="7224054" cy="1176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br>
              <a:rPr lang="ru-RU" dirty="0">
                <a:solidFill>
                  <a:srgbClr val="E5E0DF"/>
                </a:solidFill>
                <a:effectLst/>
                <a:latin typeface="Bitter" pitchFamily="2" charset="0"/>
              </a:rPr>
            </a:br>
            <a:br>
              <a:rPr lang="ru-RU" dirty="0">
                <a:solidFill>
                  <a:srgbClr val="E5E0DF"/>
                </a:solidFill>
                <a:effectLst/>
                <a:latin typeface="Bitter" pitchFamily="2" charset="0"/>
              </a:rPr>
            </a:br>
            <a:br>
              <a:rPr lang="ru-RU" dirty="0">
                <a:solidFill>
                  <a:srgbClr val="E5E0DF"/>
                </a:solidFill>
                <a:effectLst/>
                <a:latin typeface="Bitter" pitchFamily="2" charset="0"/>
              </a:rPr>
            </a:br>
            <a:br>
              <a:rPr lang="en-US" dirty="0">
                <a:solidFill>
                  <a:srgbClr val="E5E0DF"/>
                </a:solidFill>
                <a:effectLst/>
                <a:latin typeface="Bitter" pitchFamily="2" charset="0"/>
              </a:rPr>
            </a:br>
            <a:br>
              <a:rPr lang="ru-RU" dirty="0">
                <a:solidFill>
                  <a:srgbClr val="E5E0DF"/>
                </a:solidFill>
                <a:effectLst/>
                <a:latin typeface="Bitter" pitchFamily="2" charset="0"/>
              </a:rPr>
            </a:br>
            <a:br>
              <a:rPr lang="ru-RU" dirty="0">
                <a:solidFill>
                  <a:srgbClr val="E5E0DF"/>
                </a:solidFill>
                <a:effectLst/>
                <a:latin typeface="Bitter" pitchFamily="2" charset="0"/>
              </a:rPr>
            </a:br>
            <a:r>
              <a:rPr lang="ru-RU" dirty="0">
                <a:solidFill>
                  <a:srgbClr val="E5E0DF"/>
                </a:solidFill>
                <a:effectLst/>
                <a:latin typeface="Bitter" pitchFamily="2" charset="0"/>
              </a:rPr>
              <a:t> </a:t>
            </a:r>
          </a:p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491ABAD9-499F-DD84-6A94-9D79EEF66B83}"/>
              </a:ext>
            </a:extLst>
          </p:cNvPr>
          <p:cNvSpPr/>
          <p:nvPr/>
        </p:nvSpPr>
        <p:spPr>
          <a:xfrm>
            <a:off x="9036789" y="7520736"/>
            <a:ext cx="1882629" cy="6000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dirty="0">
                <a:solidFill>
                  <a:srgbClr val="AFCB3E"/>
                </a:solidFill>
                <a:latin typeface="Bitter" pitchFamily="2" charset="0"/>
                <a:ea typeface="Bitter Semi Bold" pitchFamily="34" charset="-122"/>
                <a:cs typeface="Bitter Semi Bold" pitchFamily="34" charset="-120"/>
              </a:rPr>
              <a:t>www.dver.com</a:t>
            </a:r>
            <a:br>
              <a:rPr lang="ru-RU" dirty="0">
                <a:solidFill>
                  <a:srgbClr val="E5E0DF"/>
                </a:solidFill>
                <a:effectLst/>
                <a:latin typeface="Bitter" pitchFamily="2" charset="0"/>
              </a:rPr>
            </a:br>
            <a:br>
              <a:rPr lang="ru-RU" dirty="0">
                <a:solidFill>
                  <a:srgbClr val="E5E0DF"/>
                </a:solidFill>
                <a:effectLst/>
                <a:latin typeface="Bitter" pitchFamily="2" charset="0"/>
              </a:rPr>
            </a:br>
            <a:br>
              <a:rPr lang="ru-RU" dirty="0">
                <a:solidFill>
                  <a:srgbClr val="E5E0DF"/>
                </a:solidFill>
                <a:effectLst/>
                <a:latin typeface="Bitter" pitchFamily="2" charset="0"/>
              </a:rPr>
            </a:br>
            <a:br>
              <a:rPr lang="en-US" dirty="0">
                <a:solidFill>
                  <a:srgbClr val="E5E0DF"/>
                </a:solidFill>
                <a:effectLst/>
                <a:latin typeface="Bitter" pitchFamily="2" charset="0"/>
              </a:rPr>
            </a:br>
            <a:br>
              <a:rPr lang="ru-RU" dirty="0">
                <a:solidFill>
                  <a:srgbClr val="E5E0DF"/>
                </a:solidFill>
                <a:effectLst/>
                <a:latin typeface="Bitter" pitchFamily="2" charset="0"/>
              </a:rPr>
            </a:br>
            <a:br>
              <a:rPr lang="ru-RU" dirty="0">
                <a:solidFill>
                  <a:srgbClr val="E5E0DF"/>
                </a:solidFill>
                <a:effectLst/>
                <a:latin typeface="Bitter" pitchFamily="2" charset="0"/>
              </a:rPr>
            </a:br>
            <a:r>
              <a:rPr lang="ru-RU" dirty="0">
                <a:solidFill>
                  <a:srgbClr val="E5E0DF"/>
                </a:solidFill>
                <a:effectLst/>
                <a:latin typeface="Bitter" pitchFamily="2" charset="0"/>
              </a:rPr>
              <a:t> </a:t>
            </a:r>
          </a:p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F141F2-D6C9-F09D-230D-34EBE041D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3081" y="5206930"/>
            <a:ext cx="2126337" cy="212633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Шрифт, Графика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E9BD5A5-2CAA-BCD0-7F74-9150145A1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5967" y="-1"/>
            <a:ext cx="2392009" cy="922843"/>
          </a:xfrm>
          <a:prstGeom prst="rect">
            <a:avLst/>
          </a:prstGeom>
          <a:ln>
            <a:noFill/>
          </a:ln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900" y="0"/>
            <a:ext cx="6035040" cy="8229600"/>
          </a:xfrm>
          <a:prstGeom prst="rect">
            <a:avLst/>
          </a:prstGeom>
        </p:spPr>
      </p:pic>
      <p:sp>
        <p:nvSpPr>
          <p:cNvPr id="13" name="Text 9">
            <a:extLst>
              <a:ext uri="{FF2B5EF4-FFF2-40B4-BE49-F238E27FC236}">
                <a16:creationId xmlns:a16="http://schemas.microsoft.com/office/drawing/2014/main" id="{8717AF92-57BC-97B0-FFCA-E1003CCDB9D0}"/>
              </a:ext>
            </a:extLst>
          </p:cNvPr>
          <p:cNvSpPr/>
          <p:nvPr/>
        </p:nvSpPr>
        <p:spPr>
          <a:xfrm>
            <a:off x="6280190" y="2175141"/>
            <a:ext cx="808515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>
              <a:solidFill>
                <a:srgbClr val="E5E0DF"/>
              </a:solidFill>
              <a:latin typeface="Bitt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D9BAE8-793F-FCD7-C786-389A88DA3B16}"/>
              </a:ext>
            </a:extLst>
          </p:cNvPr>
          <p:cNvSpPr txBox="1"/>
          <p:nvPr/>
        </p:nvSpPr>
        <p:spPr>
          <a:xfrm>
            <a:off x="6095857" y="2072659"/>
            <a:ext cx="7727801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i="0" u="none" strike="noStrike" dirty="0">
                <a:solidFill>
                  <a:srgbClr val="92D050"/>
                </a:solidFill>
                <a:effectLst/>
                <a:latin typeface="Bitter" pitchFamily="2" charset="0"/>
              </a:rPr>
              <a:t>Гибкий мрамор</a:t>
            </a:r>
            <a:r>
              <a:rPr lang="ru-RU" sz="2000" b="0" i="0" u="none" strike="noStrike" dirty="0">
                <a:solidFill>
                  <a:srgbClr val="92D050"/>
                </a:solidFill>
                <a:effectLst/>
                <a:latin typeface="Bitter" pitchFamily="2" charset="0"/>
              </a:rPr>
              <a:t> </a:t>
            </a:r>
            <a:r>
              <a:rPr lang="ru-RU" sz="1800" b="0" i="0" u="none" strike="noStrike" dirty="0">
                <a:solidFill>
                  <a:srgbClr val="E5E0DF"/>
                </a:solidFill>
                <a:effectLst/>
                <a:latin typeface="Bitter" pitchFamily="2" charset="0"/>
              </a:rPr>
              <a:t>— это инновационное отделочное </a:t>
            </a:r>
          </a:p>
          <a:p>
            <a:pPr algn="l"/>
            <a:r>
              <a:rPr lang="ru-RU" sz="1800" b="0" i="0" u="none" strike="noStrike" dirty="0">
                <a:solidFill>
                  <a:srgbClr val="E5E0DF"/>
                </a:solidFill>
                <a:effectLst/>
                <a:latin typeface="Bitter" pitchFamily="2" charset="0"/>
              </a:rPr>
              <a:t>покрытие, которое заменяет обычный мрамор, стоит в 2-3</a:t>
            </a:r>
          </a:p>
          <a:p>
            <a:pPr algn="l"/>
            <a:r>
              <a:rPr lang="ru-RU" sz="1800" b="0" i="0" u="none" strike="noStrike" dirty="0">
                <a:solidFill>
                  <a:srgbClr val="E5E0DF"/>
                </a:solidFill>
                <a:effectLst/>
                <a:latin typeface="Bitter" pitchFamily="2" charset="0"/>
              </a:rPr>
              <a:t>раза дешевле, выглядит также</a:t>
            </a:r>
          </a:p>
          <a:p>
            <a:pPr algn="l"/>
            <a:endParaRPr lang="ru-RU" dirty="0">
              <a:solidFill>
                <a:srgbClr val="E5E0DF"/>
              </a:solidFill>
              <a:latin typeface="Bitter" pitchFamily="2" charset="0"/>
            </a:endParaRPr>
          </a:p>
          <a:p>
            <a:pPr algn="l"/>
            <a:endParaRPr lang="ru-RU" sz="1800" b="0" i="0" u="none" strike="noStrike" dirty="0">
              <a:solidFill>
                <a:srgbClr val="E5E0DF"/>
              </a:solidFill>
              <a:effectLst/>
              <a:latin typeface="Bitter" pitchFamily="2" charset="0"/>
            </a:endParaRPr>
          </a:p>
          <a:p>
            <a:pPr algn="l"/>
            <a:r>
              <a:rPr lang="ru-RU" sz="1800" b="0" i="0" u="none" strike="noStrike" dirty="0">
                <a:solidFill>
                  <a:srgbClr val="E5E0DF"/>
                </a:solidFill>
                <a:effectLst/>
                <a:latin typeface="Bitter" pitchFamily="2" charset="0"/>
              </a:rPr>
              <a:t>СОСТАВ: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ru-RU" sz="1800" b="0" i="0" u="none" strike="noStrike" dirty="0">
                <a:solidFill>
                  <a:srgbClr val="E5E0DF"/>
                </a:solidFill>
                <a:effectLst/>
                <a:latin typeface="Bitter" pitchFamily="2" charset="0"/>
              </a:rPr>
              <a:t>60% поливинилхлорид (ПВХ), 40% мраморная мука, UV</a:t>
            </a:r>
          </a:p>
          <a:p>
            <a:pPr algn="l"/>
            <a:r>
              <a:rPr lang="ru-RU" dirty="0">
                <a:solidFill>
                  <a:srgbClr val="E5E0DF"/>
                </a:solidFill>
                <a:latin typeface="Bitter" pitchFamily="2" charset="0"/>
              </a:rPr>
              <a:t>   </a:t>
            </a:r>
            <a:r>
              <a:rPr lang="ru-RU" sz="1800" b="0" i="0" u="none" strike="noStrike" dirty="0">
                <a:solidFill>
                  <a:srgbClr val="E5E0DF"/>
                </a:solidFill>
                <a:effectLst/>
                <a:latin typeface="Bitter" pitchFamily="2" charset="0"/>
              </a:rPr>
              <a:t> </a:t>
            </a:r>
            <a:r>
              <a:rPr lang="en-US" sz="1800" b="0" i="0" u="none" strike="noStrike" dirty="0">
                <a:solidFill>
                  <a:srgbClr val="E5E0DF"/>
                </a:solidFill>
                <a:effectLst/>
                <a:latin typeface="Bitter" pitchFamily="2" charset="0"/>
              </a:rPr>
              <a:t>      </a:t>
            </a:r>
            <a:r>
              <a:rPr lang="ru-RU" sz="1800" b="0" i="0" u="none" strike="noStrike" dirty="0">
                <a:solidFill>
                  <a:srgbClr val="E5E0DF"/>
                </a:solidFill>
                <a:effectLst/>
                <a:latin typeface="Bitter" pitchFamily="2" charset="0"/>
              </a:rPr>
              <a:t>пленка (пленка от выгорания), лак</a:t>
            </a:r>
          </a:p>
          <a:p>
            <a:pPr algn="l"/>
            <a:br>
              <a:rPr lang="ru-RU" sz="1800" b="0" i="0" u="none" strike="noStrike" dirty="0">
                <a:solidFill>
                  <a:srgbClr val="E5E0DF"/>
                </a:solidFill>
                <a:effectLst/>
                <a:latin typeface="Bitter" pitchFamily="2" charset="0"/>
              </a:rPr>
            </a:br>
            <a:endParaRPr lang="en-US" dirty="0">
              <a:solidFill>
                <a:srgbClr val="E5E0DF"/>
              </a:solidFill>
              <a:latin typeface="Bitter" pitchFamily="2" charset="0"/>
            </a:endParaRPr>
          </a:p>
        </p:txBody>
      </p:sp>
      <p:pic>
        <p:nvPicPr>
          <p:cNvPr id="17" name="Рисунок 16" descr="Изображение выглядит как снимок экрана, черн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4050447-4744-5781-07FD-C60A20AF4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0576" y="7649135"/>
            <a:ext cx="1905000" cy="571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4E5D11-DF58-5154-46F1-C57B9E3B7D7D}"/>
              </a:ext>
            </a:extLst>
          </p:cNvPr>
          <p:cNvSpPr txBox="1"/>
          <p:nvPr/>
        </p:nvSpPr>
        <p:spPr>
          <a:xfrm>
            <a:off x="6095857" y="4584197"/>
            <a:ext cx="736962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u="none" strike="noStrike" dirty="0">
                <a:solidFill>
                  <a:schemeClr val="bg1"/>
                </a:solidFill>
                <a:effectLst/>
                <a:latin typeface="Bahnschrift Light" panose="020B0502040204020203" pitchFamily="34" charset="0"/>
              </a:rPr>
              <a:t>ХАРАКТ</a:t>
            </a:r>
            <a:r>
              <a:rPr lang="ru-RU" dirty="0">
                <a:solidFill>
                  <a:schemeClr val="bg1"/>
                </a:solidFill>
                <a:latin typeface="Bahnschrift Light" panose="020B0502040204020203" pitchFamily="34" charset="0"/>
              </a:rPr>
              <a:t>Е</a:t>
            </a:r>
            <a:r>
              <a:rPr lang="ru-RU" u="none" strike="noStrike" dirty="0">
                <a:solidFill>
                  <a:schemeClr val="bg1"/>
                </a:solidFill>
                <a:effectLst/>
                <a:latin typeface="Bahnschrift Light" panose="020B0502040204020203" pitchFamily="34" charset="0"/>
              </a:rPr>
              <a:t>РИСТИКИ: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ru-RU" u="none" strike="noStrike" dirty="0">
                <a:solidFill>
                  <a:schemeClr val="bg1"/>
                </a:solidFill>
                <a:effectLst/>
                <a:latin typeface="Bitter" pitchFamily="2" charset="0"/>
              </a:rPr>
              <a:t>Размер листа : 2800х1220х3 мм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ru-RU" u="none" strike="noStrike" dirty="0">
                <a:solidFill>
                  <a:schemeClr val="bg1"/>
                </a:solidFill>
                <a:effectLst/>
                <a:latin typeface="Bitter" pitchFamily="2" charset="0"/>
              </a:rPr>
              <a:t>Вес листа -19 кг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ru-RU" u="none" strike="noStrike" dirty="0">
                <a:solidFill>
                  <a:schemeClr val="bg1"/>
                </a:solidFill>
                <a:effectLst/>
                <a:latin typeface="Bitter" pitchFamily="2" charset="0"/>
              </a:rPr>
              <a:t>Категория горючести Г 1-слабогорючий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ru-RU" u="none" strike="noStrike" dirty="0">
                <a:solidFill>
                  <a:schemeClr val="bg1"/>
                </a:solidFill>
                <a:effectLst/>
                <a:latin typeface="Bitter" pitchFamily="2" charset="0"/>
              </a:rPr>
              <a:t>Категория воспламеняемости В2-умеренновоспламеняемый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ru-RU" u="none" strike="noStrike" dirty="0">
                <a:solidFill>
                  <a:schemeClr val="bg1"/>
                </a:solidFill>
                <a:effectLst/>
                <a:latin typeface="Bitter" pitchFamily="2" charset="0"/>
              </a:rPr>
              <a:t>Категория токсичности Т2- </a:t>
            </a:r>
            <a:r>
              <a:rPr lang="ru-RU" u="none" strike="noStrike" dirty="0" err="1">
                <a:solidFill>
                  <a:schemeClr val="bg1"/>
                </a:solidFill>
                <a:effectLst/>
                <a:latin typeface="Bitter" pitchFamily="2" charset="0"/>
              </a:rPr>
              <a:t>умеренноопасный</a:t>
            </a:r>
            <a:endParaRPr lang="en-US" u="none" strike="noStrike" dirty="0">
              <a:solidFill>
                <a:schemeClr val="bg1"/>
              </a:solidFill>
              <a:effectLst/>
              <a:latin typeface="Bitter" pitchFamily="2" charset="0"/>
            </a:endParaRPr>
          </a:p>
          <a:p>
            <a:pPr algn="l"/>
            <a:endParaRPr lang="en-US" dirty="0">
              <a:solidFill>
                <a:schemeClr val="bg1"/>
              </a:solidFill>
              <a:latin typeface="Bitter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245BA-F433-E119-A016-A149B58C9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нимок экрана, черн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7D0B5B3-3D94-309B-0BAB-D4EAE792C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7312" y="7560517"/>
            <a:ext cx="1905000" cy="571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CA98D8-3451-6897-4544-F6B76C74DC50}"/>
              </a:ext>
            </a:extLst>
          </p:cNvPr>
          <p:cNvSpPr txBox="1"/>
          <p:nvPr/>
        </p:nvSpPr>
        <p:spPr>
          <a:xfrm>
            <a:off x="8385641" y="7135790"/>
            <a:ext cx="70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i="1" dirty="0">
                <a:solidFill>
                  <a:srgbClr val="AFCB3E"/>
                </a:solidFill>
                <a:effectLst/>
                <a:latin typeface="Bitter" pitchFamily="2" charset="0"/>
              </a:rPr>
              <a:t>No</a:t>
            </a:r>
            <a:r>
              <a:rPr lang="ru-RU" i="1" dirty="0">
                <a:solidFill>
                  <a:srgbClr val="AFCB3E"/>
                </a:solidFill>
                <a:effectLst/>
                <a:latin typeface="Bitter" pitchFamily="2" charset="0"/>
              </a:rPr>
              <a:t>61</a:t>
            </a:r>
            <a:endParaRPr lang="en" i="1" dirty="0">
              <a:solidFill>
                <a:srgbClr val="AFCB3E"/>
              </a:solidFill>
              <a:effectLst/>
              <a:latin typeface="Bitter" pitchFamily="2" charset="0"/>
            </a:endParaRPr>
          </a:p>
          <a:p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77428F-3814-EB6E-C36E-AED0C0D2D1A3}"/>
              </a:ext>
            </a:extLst>
          </p:cNvPr>
          <p:cNvSpPr txBox="1"/>
          <p:nvPr/>
        </p:nvSpPr>
        <p:spPr>
          <a:xfrm>
            <a:off x="3615365" y="4470966"/>
            <a:ext cx="939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i="1" dirty="0">
                <a:solidFill>
                  <a:srgbClr val="AFCB3E"/>
                </a:solidFill>
                <a:effectLst/>
                <a:latin typeface="Bitter" pitchFamily="2" charset="0"/>
              </a:rPr>
              <a:t>No35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D7FC3-5B97-84CC-9F3D-367852806718}"/>
              </a:ext>
            </a:extLst>
          </p:cNvPr>
          <p:cNvSpPr txBox="1"/>
          <p:nvPr/>
        </p:nvSpPr>
        <p:spPr>
          <a:xfrm>
            <a:off x="527587" y="447096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i="1" dirty="0">
                <a:solidFill>
                  <a:srgbClr val="AFCB3E"/>
                </a:solidFill>
                <a:effectLst/>
                <a:latin typeface="Bitter" pitchFamily="2" charset="0"/>
              </a:rPr>
              <a:t>No30</a:t>
            </a:r>
            <a:endParaRPr lang="ru-RU" dirty="0"/>
          </a:p>
        </p:txBody>
      </p:sp>
      <p:pic>
        <p:nvPicPr>
          <p:cNvPr id="10" name="Рисунок 9" descr="Изображение выглядит как прямоугольный, Прямоугольник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A173CFF-DA78-58F4-552B-F29C25B18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547" y="1149097"/>
            <a:ext cx="1422647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Изображение выглядит как зима, замерзание, природа, снег&#10;&#10;Автоматически созданное описание">
            <a:extLst>
              <a:ext uri="{FF2B5EF4-FFF2-40B4-BE49-F238E27FC236}">
                <a16:creationId xmlns:a16="http://schemas.microsoft.com/office/drawing/2014/main" id="{62BC4169-5619-9584-3233-6480B8D02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064" y="3788858"/>
            <a:ext cx="1423800" cy="3236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5C482D-A4DD-B5E3-2642-78D3D7B7C7E2}"/>
              </a:ext>
            </a:extLst>
          </p:cNvPr>
          <p:cNvSpPr txBox="1"/>
          <p:nvPr/>
        </p:nvSpPr>
        <p:spPr>
          <a:xfrm>
            <a:off x="2112267" y="7143831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i="1" dirty="0">
                <a:solidFill>
                  <a:srgbClr val="AFCB3E"/>
                </a:solidFill>
                <a:effectLst/>
                <a:latin typeface="Bitter" pitchFamily="2" charset="0"/>
              </a:rPr>
              <a:t>No3</a:t>
            </a:r>
            <a:r>
              <a:rPr lang="ru-RU" i="1" dirty="0">
                <a:solidFill>
                  <a:srgbClr val="AFCB3E"/>
                </a:solidFill>
                <a:effectLst/>
                <a:latin typeface="Bitter" pitchFamily="2" charset="0"/>
              </a:rPr>
              <a:t>1</a:t>
            </a:r>
            <a:endParaRPr lang="ru-RU" dirty="0"/>
          </a:p>
        </p:txBody>
      </p:sp>
      <p:pic>
        <p:nvPicPr>
          <p:cNvPr id="25" name="Рисунок 24" descr="Изображение выглядит как снимок экрана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24CBB2AB-3F6F-1F2F-956E-9D1811CAF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1734" y="1149097"/>
            <a:ext cx="1421166" cy="3236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F80508-BCFF-28BC-3B57-F226775408CE}"/>
              </a:ext>
            </a:extLst>
          </p:cNvPr>
          <p:cNvSpPr txBox="1"/>
          <p:nvPr/>
        </p:nvSpPr>
        <p:spPr>
          <a:xfrm>
            <a:off x="5003747" y="77877"/>
            <a:ext cx="5051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AFCB3E"/>
                </a:solidFill>
                <a:latin typeface="Bitter" panose="00000800000000000000" pitchFamily="50" charset="-52"/>
              </a:rPr>
              <a:t>Складская программа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C39F80-7E65-FF31-50D8-4839B1B6DA22}"/>
              </a:ext>
            </a:extLst>
          </p:cNvPr>
          <p:cNvSpPr txBox="1"/>
          <p:nvPr/>
        </p:nvSpPr>
        <p:spPr>
          <a:xfrm>
            <a:off x="10032423" y="4555616"/>
            <a:ext cx="742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i="1" dirty="0">
                <a:solidFill>
                  <a:srgbClr val="AFCB3E"/>
                </a:solidFill>
                <a:effectLst/>
                <a:latin typeface="Bitter" pitchFamily="2" charset="0"/>
              </a:rPr>
              <a:t>No</a:t>
            </a:r>
            <a:r>
              <a:rPr lang="ru-RU" i="1" dirty="0">
                <a:solidFill>
                  <a:srgbClr val="AFCB3E"/>
                </a:solidFill>
                <a:effectLst/>
                <a:latin typeface="Bitter" pitchFamily="2" charset="0"/>
              </a:rPr>
              <a:t>6</a:t>
            </a:r>
            <a:r>
              <a:rPr lang="ru-RU" i="1" dirty="0">
                <a:solidFill>
                  <a:srgbClr val="AFCB3E"/>
                </a:solidFill>
                <a:latin typeface="Bitter" pitchFamily="2" charset="0"/>
              </a:rPr>
              <a:t>2</a:t>
            </a:r>
            <a:endParaRPr lang="en" i="1" dirty="0">
              <a:solidFill>
                <a:srgbClr val="AFCB3E"/>
              </a:solidFill>
              <a:effectLst/>
              <a:latin typeface="Bitter" pitchFamily="2" charset="0"/>
            </a:endParaRPr>
          </a:p>
          <a:p>
            <a:endParaRPr lang="ru-RU" dirty="0"/>
          </a:p>
        </p:txBody>
      </p:sp>
      <p:pic>
        <p:nvPicPr>
          <p:cNvPr id="4" name="Рисунок 3" descr="Изображение выглядит как снег, зи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02D247-B6A9-1A01-9DD0-BD1EACBB88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0907" y="3788858"/>
            <a:ext cx="1398985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Изображение выглядит как карта, зарисовка, рисунок, штриховой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A76E5C-BE32-1C10-B134-FE8DE5D6F7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899" y="1191376"/>
            <a:ext cx="1398985" cy="3197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Изображение выглядит как зима, снег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61B9B0CA-88FA-2632-B170-E215A3EA8F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4186" y="1191376"/>
            <a:ext cx="1398986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F98FFB-B237-7EBE-1327-9B9035A0BF3D}"/>
              </a:ext>
            </a:extLst>
          </p:cNvPr>
          <p:cNvSpPr txBox="1"/>
          <p:nvPr/>
        </p:nvSpPr>
        <p:spPr>
          <a:xfrm>
            <a:off x="4979999" y="7143831"/>
            <a:ext cx="1337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i="1" dirty="0">
                <a:solidFill>
                  <a:srgbClr val="AFCB3E"/>
                </a:solidFill>
                <a:effectLst/>
                <a:latin typeface="Bitter" pitchFamily="2" charset="0"/>
              </a:rPr>
              <a:t>No48</a:t>
            </a:r>
            <a:endParaRPr lang="ru-RU" i="1" dirty="0">
              <a:solidFill>
                <a:srgbClr val="AFCB3E"/>
              </a:solidFill>
              <a:effectLst/>
              <a:latin typeface="Bitter" pitchFamily="2" charset="0"/>
            </a:endParaRPr>
          </a:p>
          <a:p>
            <a:r>
              <a:rPr lang="en" i="1" dirty="0">
                <a:solidFill>
                  <a:srgbClr val="AFCB3E"/>
                </a:solidFill>
                <a:effectLst/>
                <a:latin typeface="Bitter" pitchFamily="2" charset="0"/>
              </a:rPr>
              <a:t> </a:t>
            </a:r>
            <a:r>
              <a:rPr lang="ru-RU" i="1" dirty="0" err="1">
                <a:solidFill>
                  <a:srgbClr val="AFCB3E"/>
                </a:solidFill>
                <a:effectLst/>
                <a:latin typeface="Bitter" pitchFamily="2" charset="0"/>
              </a:rPr>
              <a:t>Матовыи</a:t>
            </a:r>
            <a:r>
              <a:rPr lang="ru-RU" i="1" dirty="0">
                <a:solidFill>
                  <a:srgbClr val="AFCB3E"/>
                </a:solidFill>
                <a:effectLst/>
                <a:latin typeface="Bitter" pitchFamily="2" charset="0"/>
              </a:rPr>
              <a:t>̆</a:t>
            </a: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7A30F2-25C5-009B-ECAE-39B4799AC32E}"/>
              </a:ext>
            </a:extLst>
          </p:cNvPr>
          <p:cNvSpPr txBox="1"/>
          <p:nvPr/>
        </p:nvSpPr>
        <p:spPr>
          <a:xfrm>
            <a:off x="11730076" y="7143831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i="1" dirty="0">
                <a:solidFill>
                  <a:srgbClr val="AFCB3E"/>
                </a:solidFill>
                <a:effectLst/>
                <a:latin typeface="Bitter" pitchFamily="2" charset="0"/>
              </a:rPr>
              <a:t>No</a:t>
            </a:r>
            <a:r>
              <a:rPr lang="ru-RU" i="1" dirty="0">
                <a:solidFill>
                  <a:srgbClr val="AFCB3E"/>
                </a:solidFill>
                <a:effectLst/>
                <a:latin typeface="Bitter" pitchFamily="2" charset="0"/>
              </a:rPr>
              <a:t>64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61917D-11A4-E417-AB42-83F02C64A683}"/>
              </a:ext>
            </a:extLst>
          </p:cNvPr>
          <p:cNvSpPr txBox="1"/>
          <p:nvPr/>
        </p:nvSpPr>
        <p:spPr>
          <a:xfrm>
            <a:off x="6769341" y="4485517"/>
            <a:ext cx="73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i="1" dirty="0">
                <a:solidFill>
                  <a:srgbClr val="AFCB3E"/>
                </a:solidFill>
                <a:effectLst/>
                <a:latin typeface="Bitter" pitchFamily="2" charset="0"/>
              </a:rPr>
              <a:t>No59</a:t>
            </a:r>
          </a:p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70A71FA-2FA6-9E8F-B86D-DB8818A50F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33073" y="3788858"/>
            <a:ext cx="1412383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54F23C0-7E99-633C-3091-F6A22DE6B6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35447" y="3785486"/>
            <a:ext cx="1411155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E469AA3-A3E0-7B58-94A3-43A51DFF76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70474" y="1208462"/>
            <a:ext cx="1412381" cy="3240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EF19AAA-49F8-5FD4-AEE3-8B2D36966204}"/>
              </a:ext>
            </a:extLst>
          </p:cNvPr>
          <p:cNvSpPr txBox="1"/>
          <p:nvPr/>
        </p:nvSpPr>
        <p:spPr>
          <a:xfrm>
            <a:off x="13364658" y="462401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i="1" dirty="0">
                <a:solidFill>
                  <a:srgbClr val="AFCB3E"/>
                </a:solidFill>
                <a:effectLst/>
                <a:latin typeface="Bitter" pitchFamily="2" charset="0"/>
              </a:rPr>
              <a:t>No</a:t>
            </a:r>
            <a:r>
              <a:rPr lang="ru-RU" i="1" dirty="0">
                <a:solidFill>
                  <a:srgbClr val="AFCB3E"/>
                </a:solidFill>
                <a:latin typeface="Bitter" pitchFamily="2" charset="0"/>
              </a:rPr>
              <a:t>72</a:t>
            </a:r>
            <a:endParaRPr lang="ru-RU" i="1" dirty="0">
              <a:solidFill>
                <a:srgbClr val="AFCB3E"/>
              </a:solidFill>
              <a:effectLst/>
              <a:latin typeface="Bit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975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7AC27-0FA7-6058-6D05-C6D8FBED8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нимок экрана, черн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FA4F651-E0ED-CCDA-D69F-23F2A923E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0576" y="7649135"/>
            <a:ext cx="1905000" cy="5715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стена, дизайн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22601CE9-B437-9A3E-F234-1E31F3B91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965"/>
            <a:ext cx="5569527" cy="82296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5F4D8EC5-5D52-2DB4-C234-9C9D125519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2273" y="-8965"/>
            <a:ext cx="5798127" cy="8229600"/>
          </a:xfrm>
          <a:prstGeom prst="rect">
            <a:avLst/>
          </a:prstGeom>
        </p:spPr>
      </p:pic>
      <p:sp>
        <p:nvSpPr>
          <p:cNvPr id="12" name="Text 0">
            <a:extLst>
              <a:ext uri="{FF2B5EF4-FFF2-40B4-BE49-F238E27FC236}">
                <a16:creationId xmlns:a16="http://schemas.microsoft.com/office/drawing/2014/main" id="{3E8417B1-A4C8-2773-2694-F074EF13973A}"/>
              </a:ext>
            </a:extLst>
          </p:cNvPr>
          <p:cNvSpPr/>
          <p:nvPr/>
        </p:nvSpPr>
        <p:spPr>
          <a:xfrm>
            <a:off x="3680828" y="3406021"/>
            <a:ext cx="665523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endParaRPr lang="en-US" sz="4450" dirty="0">
              <a:solidFill>
                <a:srgbClr val="AFCB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05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7DABE-6801-EE12-2A3C-3FBF27714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62094A8E-7BBF-1684-D38F-E19E423FF1C3}"/>
              </a:ext>
            </a:extLst>
          </p:cNvPr>
          <p:cNvSpPr/>
          <p:nvPr/>
        </p:nvSpPr>
        <p:spPr>
          <a:xfrm>
            <a:off x="5945746" y="1211880"/>
            <a:ext cx="80851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ru-RU" sz="3600" dirty="0">
                <a:solidFill>
                  <a:srgbClr val="FCFCFC"/>
                </a:solidFill>
                <a:latin typeface="Bitter" panose="00000800000000000000" pitchFamily="50" charset="-52"/>
                <a:ea typeface="Bitter" pitchFamily="34" charset="-122"/>
                <a:cs typeface="Bitter" pitchFamily="34" charset="-120"/>
              </a:rPr>
              <a:t>Преимущества гибкого мрамора</a:t>
            </a:r>
            <a:endParaRPr lang="en-US" sz="3600" u="sng" dirty="0">
              <a:solidFill>
                <a:srgbClr val="AFCB3E"/>
              </a:solidFill>
              <a:latin typeface="Bitter" panose="00000800000000000000" pitchFamily="50" charset="-52"/>
            </a:endParaRPr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id="{857443CA-835D-1766-8E9E-E087B0D4012F}"/>
              </a:ext>
            </a:extLst>
          </p:cNvPr>
          <p:cNvSpPr/>
          <p:nvPr/>
        </p:nvSpPr>
        <p:spPr>
          <a:xfrm>
            <a:off x="6280190" y="1772369"/>
            <a:ext cx="808515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>
              <a:solidFill>
                <a:srgbClr val="E5E0DF"/>
              </a:solidFill>
              <a:latin typeface="Bitter" pitchFamily="2" charset="0"/>
            </a:endParaRPr>
          </a:p>
        </p:txBody>
      </p:sp>
      <p:pic>
        <p:nvPicPr>
          <p:cNvPr id="17" name="Рисунок 16" descr="Изображение выглядит как снимок экрана, черн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057F072-849B-BCD7-F19C-D934CF505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0576" y="7649135"/>
            <a:ext cx="1905000" cy="5715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 помещении, стена, Столярные изделия, Кухонная сто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44B684-71C1-BAAB-D2BF-DF59D95920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18046" y="-113665"/>
            <a:ext cx="12360127" cy="8456929"/>
          </a:xfrm>
          <a:prstGeom prst="rect">
            <a:avLst/>
          </a:prstGeom>
          <a:effectLst>
            <a:reflection blurRad="892108" stA="0" endPos="56311" dist="50800" dir="5400000" sy="-100000" algn="bl" rotWithShape="0"/>
            <a:softEdge rad="63500"/>
          </a:effectLst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B4447984-9C98-7767-50DF-2551792CE707}"/>
              </a:ext>
            </a:extLst>
          </p:cNvPr>
          <p:cNvSpPr/>
          <p:nvPr/>
        </p:nvSpPr>
        <p:spPr>
          <a:xfrm>
            <a:off x="6548358" y="3440152"/>
            <a:ext cx="6647389" cy="70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endParaRPr lang="en-US" sz="3200" dirty="0"/>
          </a:p>
        </p:txBody>
      </p:sp>
      <p:pic>
        <p:nvPicPr>
          <p:cNvPr id="4" name="Рисунок 3" descr="Изображение выглядит как Шрифт, Графика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9AAF56E-D8A1-BCF4-0D03-3A16B8CF3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6783" y="0"/>
            <a:ext cx="3141193" cy="1211880"/>
          </a:xfrm>
          <a:prstGeom prst="rect">
            <a:avLst/>
          </a:prstGeom>
          <a:ln>
            <a:noFill/>
          </a:ln>
        </p:spPr>
      </p:pic>
      <p:sp>
        <p:nvSpPr>
          <p:cNvPr id="5" name="Text 3">
            <a:extLst>
              <a:ext uri="{FF2B5EF4-FFF2-40B4-BE49-F238E27FC236}">
                <a16:creationId xmlns:a16="http://schemas.microsoft.com/office/drawing/2014/main" id="{1F799355-7F00-EF51-00AB-3AEC5C804A3E}"/>
              </a:ext>
            </a:extLst>
          </p:cNvPr>
          <p:cNvSpPr/>
          <p:nvPr/>
        </p:nvSpPr>
        <p:spPr>
          <a:xfrm>
            <a:off x="6280190" y="4733787"/>
            <a:ext cx="808514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b="1" i="1" dirty="0">
                <a:solidFill>
                  <a:srgbClr val="E5E0DF"/>
                </a:solidFill>
                <a:latin typeface="Bitter ExtraLight" pitchFamily="2" charset="0"/>
                <a:cs typeface="Bitter Semi Bold" pitchFamily="34" charset="-120"/>
              </a:rPr>
              <a:t> </a:t>
            </a:r>
          </a:p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endParaRPr lang="en-US" sz="1750" i="1" dirty="0">
              <a:latin typeface="Bitter ExtraLight" pitchFamily="2" charset="0"/>
            </a:endParaRPr>
          </a:p>
        </p:txBody>
      </p:sp>
      <p:sp>
        <p:nvSpPr>
          <p:cNvPr id="7" name="Text 9">
            <a:extLst>
              <a:ext uri="{FF2B5EF4-FFF2-40B4-BE49-F238E27FC236}">
                <a16:creationId xmlns:a16="http://schemas.microsoft.com/office/drawing/2014/main" id="{5FA08058-D41A-F203-7FB1-B7AB1E031C94}"/>
              </a:ext>
            </a:extLst>
          </p:cNvPr>
          <p:cNvSpPr/>
          <p:nvPr/>
        </p:nvSpPr>
        <p:spPr>
          <a:xfrm>
            <a:off x="6013170" y="2255767"/>
            <a:ext cx="3017632" cy="2118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600" u="sng" dirty="0">
                <a:solidFill>
                  <a:srgbClr val="AFCB3E"/>
                </a:solidFill>
                <a:latin typeface="Bitter" panose="00000800000000000000" pitchFamily="50" charset="-52"/>
                <a:ea typeface="Bitter Semi Bold" pitchFamily="34" charset="-122"/>
                <a:cs typeface="Bitter Semi Bold" pitchFamily="34" charset="-120"/>
              </a:rPr>
              <a:t>Экономия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rgbClr val="E5E0DF"/>
                </a:solidFill>
                <a:latin typeface="Bitter" panose="00000800000000000000" pitchFamily="50" charset="-52"/>
                <a:cs typeface="Bitter Semi Bold" pitchFamily="34" charset="-120"/>
              </a:rPr>
              <a:t>Монтаж гибкого мрамора прост и не требует специальных </a:t>
            </a:r>
            <a:r>
              <a:rPr lang="ru-RU" sz="1400" dirty="0" err="1">
                <a:solidFill>
                  <a:srgbClr val="E5E0DF"/>
                </a:solidFill>
                <a:latin typeface="Bitter" panose="00000800000000000000" pitchFamily="50" charset="-52"/>
                <a:cs typeface="Bitter Semi Bold" pitchFamily="34" charset="-120"/>
              </a:rPr>
              <a:t>навыков.Это</a:t>
            </a:r>
            <a:r>
              <a:rPr lang="ru-RU" sz="1400" dirty="0">
                <a:solidFill>
                  <a:srgbClr val="E5E0DF"/>
                </a:solidFill>
                <a:latin typeface="Bitter" panose="00000800000000000000" pitchFamily="50" charset="-52"/>
                <a:cs typeface="Bitter Semi Bold" pitchFamily="34" charset="-120"/>
              </a:rPr>
              <a:t> позволяет значительно</a:t>
            </a:r>
            <a:r>
              <a:rPr lang="en-US" sz="1400" dirty="0">
                <a:solidFill>
                  <a:srgbClr val="E5E0DF"/>
                </a:solidFill>
                <a:latin typeface="Bitter" panose="00000800000000000000" pitchFamily="50" charset="-52"/>
                <a:cs typeface="Bitter Semi Bold" pitchFamily="34" charset="-120"/>
              </a:rPr>
              <a:t> </a:t>
            </a:r>
            <a:r>
              <a:rPr lang="ru-RU" sz="1400" dirty="0">
                <a:solidFill>
                  <a:srgbClr val="E5E0DF"/>
                </a:solidFill>
                <a:latin typeface="Bitter" panose="00000800000000000000" pitchFamily="50" charset="-52"/>
                <a:cs typeface="Bitter Semi Bold" pitchFamily="34" charset="-120"/>
              </a:rPr>
              <a:t>сократить расходы на проект</a:t>
            </a:r>
            <a:endParaRPr lang="en-US" sz="1400" dirty="0">
              <a:latin typeface="Bitter" panose="00000800000000000000" pitchFamily="50" charset="-52"/>
            </a:endParaRPr>
          </a:p>
        </p:txBody>
      </p:sp>
      <p:sp>
        <p:nvSpPr>
          <p:cNvPr id="8" name="Text 9">
            <a:extLst>
              <a:ext uri="{FF2B5EF4-FFF2-40B4-BE49-F238E27FC236}">
                <a16:creationId xmlns:a16="http://schemas.microsoft.com/office/drawing/2014/main" id="{D362458B-5AAC-5444-4AD9-276606E31E4C}"/>
              </a:ext>
            </a:extLst>
          </p:cNvPr>
          <p:cNvSpPr/>
          <p:nvPr/>
        </p:nvSpPr>
        <p:spPr>
          <a:xfrm>
            <a:off x="10119324" y="2300923"/>
            <a:ext cx="3788587" cy="2436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ru-RU" sz="1600" b="1" u="sng" dirty="0">
                <a:solidFill>
                  <a:srgbClr val="AFCB3E"/>
                </a:solidFill>
                <a:latin typeface="Bitter" panose="00000800000000000000" pitchFamily="50" charset="-52"/>
                <a:ea typeface="Bitter Semi Bold" pitchFamily="34" charset="-122"/>
                <a:cs typeface="Bitter Semi Bold" pitchFamily="34" charset="-120"/>
              </a:rPr>
              <a:t>Разнообразие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E5E0DF"/>
                </a:solidFill>
                <a:latin typeface="Bitter" panose="00000800000000000000" pitchFamily="50" charset="-52"/>
                <a:cs typeface="Bitter Semi Bold" pitchFamily="34" charset="-120"/>
              </a:rPr>
              <a:t>В ассортименте гибкого мрамора представлено  множество текстур и цветов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E5E0DF"/>
                </a:solidFill>
                <a:latin typeface="Bitter" panose="00000800000000000000" pitchFamily="50" charset="-52"/>
                <a:cs typeface="Bitter Semi Bold" pitchFamily="34" charset="-120"/>
              </a:rPr>
              <a:t>Клиенты могут выбирать вариант, который идеально  впишется в дизайн</a:t>
            </a:r>
            <a:endParaRPr lang="en-US" sz="1400" b="1" dirty="0">
              <a:latin typeface="Bitter" panose="00000800000000000000" pitchFamily="50" charset="-52"/>
            </a:endParaRPr>
          </a:p>
        </p:txBody>
      </p:sp>
      <p:sp>
        <p:nvSpPr>
          <p:cNvPr id="9" name="Text 9">
            <a:extLst>
              <a:ext uri="{FF2B5EF4-FFF2-40B4-BE49-F238E27FC236}">
                <a16:creationId xmlns:a16="http://schemas.microsoft.com/office/drawing/2014/main" id="{7A008478-9E66-CE2B-E60C-CCC9A44C7E31}"/>
              </a:ext>
            </a:extLst>
          </p:cNvPr>
          <p:cNvSpPr/>
          <p:nvPr/>
        </p:nvSpPr>
        <p:spPr>
          <a:xfrm>
            <a:off x="6013169" y="4865218"/>
            <a:ext cx="3221141" cy="2118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ru-RU" sz="1600" u="sng" dirty="0">
                <a:solidFill>
                  <a:srgbClr val="AFCB3E"/>
                </a:solidFill>
                <a:latin typeface="Bitter" panose="00000800000000000000" pitchFamily="50" charset="-52"/>
                <a:ea typeface="Bitter Semi Bold" pitchFamily="34" charset="-122"/>
                <a:cs typeface="Bitter Semi Bold" pitchFamily="34" charset="-120"/>
              </a:rPr>
              <a:t>Долговечность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rgbClr val="E5E0DF"/>
                </a:solidFill>
                <a:latin typeface="Bitter" panose="00000800000000000000" pitchFamily="50" charset="-52"/>
                <a:cs typeface="Bitter Semi Bold" pitchFamily="34" charset="-120"/>
              </a:rPr>
              <a:t>Гибкий мрамор-прочный  и устойчивый материал,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rgbClr val="E5E0DF"/>
                </a:solidFill>
                <a:latin typeface="Bitter" panose="00000800000000000000" pitchFamily="50" charset="-52"/>
                <a:cs typeface="Bitter Semi Bold" pitchFamily="34" charset="-120"/>
              </a:rPr>
              <a:t>Который сохранит свою красоту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rgbClr val="E5E0DF"/>
                </a:solidFill>
                <a:latin typeface="Bitter" panose="00000800000000000000" pitchFamily="50" charset="-52"/>
                <a:cs typeface="Bitter Semi Bold" pitchFamily="34" charset="-120"/>
              </a:rPr>
              <a:t>и функциональность на долгие годы</a:t>
            </a:r>
            <a:endParaRPr lang="en-US" sz="1400" dirty="0">
              <a:latin typeface="Bitter" panose="00000800000000000000" pitchFamily="50" charset="-52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57407BF4-437D-4B5E-DD92-7293C4401C44}"/>
              </a:ext>
            </a:extLst>
          </p:cNvPr>
          <p:cNvSpPr/>
          <p:nvPr/>
        </p:nvSpPr>
        <p:spPr>
          <a:xfrm>
            <a:off x="10149747" y="4809802"/>
            <a:ext cx="3758164" cy="2118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ru-RU" sz="1600" u="sng" dirty="0">
                <a:solidFill>
                  <a:srgbClr val="AFCB3E"/>
                </a:solidFill>
                <a:latin typeface="Bitter" panose="00000800000000000000" pitchFamily="50" charset="-52"/>
                <a:ea typeface="Bitter Semi Bold" pitchFamily="34" charset="-122"/>
                <a:cs typeface="Bitter Semi Bold" pitchFamily="34" charset="-120"/>
              </a:rPr>
              <a:t>Влагостойкость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rgbClr val="E5E0DF"/>
                </a:solidFill>
                <a:latin typeface="Bitter" panose="00000800000000000000" pitchFamily="50" charset="-52"/>
                <a:ea typeface="Bitter Semi Bold" pitchFamily="34" charset="-122"/>
                <a:cs typeface="Bitter Semi Bold" pitchFamily="34" charset="-120"/>
              </a:rPr>
              <a:t>Используют для декорирования ванных комнат и помещений  с повышенной влажностью,</a:t>
            </a:r>
            <a:endParaRPr lang="en-US" sz="1400" dirty="0">
              <a:latin typeface="Bitter" panose="000008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87094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9189"/>
            <a:ext cx="72715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FCFCFC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Монтаж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790" y="2291596"/>
            <a:ext cx="3005495" cy="185749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4325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AFCB3E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Подготовка</a:t>
            </a:r>
            <a:endParaRPr lang="en-US" sz="2200" b="1" dirty="0">
              <a:solidFill>
                <a:srgbClr val="AFCB3E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4922996"/>
            <a:ext cx="30054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Bitter Semi Bold" pitchFamily="34" charset="0"/>
                <a:ea typeface="Bitter Semi Bold" pitchFamily="34" charset="-122"/>
                <a:cs typeface="Bitter Semi Bold" pitchFamily="34" charset="-120"/>
              </a:rPr>
              <a:t>Очистите и обезжирьте поверхность стены. Убедитесь, что она ровная и сухая.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446" y="2291596"/>
            <a:ext cx="3005614" cy="185749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39446" y="44325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AFCB3E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Клей</a:t>
            </a:r>
            <a:endParaRPr lang="en-US" sz="2200" b="1" dirty="0">
              <a:solidFill>
                <a:srgbClr val="AFCB3E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4139446" y="4922996"/>
            <a:ext cx="300561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Bitter Semi Bold" pitchFamily="34" charset="0"/>
                <a:ea typeface="Bitter Semi Bold" pitchFamily="34" charset="-122"/>
                <a:cs typeface="Bitter Semi Bold" pitchFamily="34" charset="-120"/>
              </a:rPr>
              <a:t>Нанесите монтажный клей на обратную сторону листа гибкого мрамора, равномерно распределяя его.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5221" y="2291596"/>
            <a:ext cx="3005614" cy="185749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85221" y="44325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AFCB3E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Приклеивание</a:t>
            </a:r>
            <a:endParaRPr lang="en-US" sz="2200" b="1" dirty="0">
              <a:solidFill>
                <a:srgbClr val="AFCB3E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7485221" y="4922996"/>
            <a:ext cx="300561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Bitter Semi Bold" pitchFamily="34" charset="0"/>
                <a:ea typeface="Bitter Semi Bold" pitchFamily="34" charset="-122"/>
                <a:cs typeface="Bitter Semi Bold" pitchFamily="34" charset="-120"/>
              </a:rPr>
              <a:t>Прислоните лист к стене и прижмите его, удерживая в течение 3-4 минут, пока клей не схватится.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997" y="2291596"/>
            <a:ext cx="3005614" cy="185749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830997" y="44325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AFCB3E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Стыковка</a:t>
            </a:r>
            <a:endParaRPr lang="en-US" sz="2200" b="1" dirty="0">
              <a:solidFill>
                <a:srgbClr val="AFCB3E"/>
              </a:solidFill>
            </a:endParaRPr>
          </a:p>
        </p:txBody>
      </p:sp>
      <p:sp>
        <p:nvSpPr>
          <p:cNvPr id="14" name="Text 8"/>
          <p:cNvSpPr/>
          <p:nvPr/>
        </p:nvSpPr>
        <p:spPr>
          <a:xfrm>
            <a:off x="10830997" y="4922996"/>
            <a:ext cx="3005614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Bitter Semi Bold" pitchFamily="34" charset="0"/>
                <a:ea typeface="Bitter Semi Bold" pitchFamily="34" charset="-122"/>
                <a:cs typeface="Bitter Semi Bold" pitchFamily="34" charset="-120"/>
              </a:rPr>
              <a:t>Стыкуйте листы гибкого мрамора встык или используйте специальные профили для создания аккуратных стыков.</a:t>
            </a:r>
            <a:endParaRPr lang="en-US" sz="1750" dirty="0"/>
          </a:p>
        </p:txBody>
      </p:sp>
      <p:pic>
        <p:nvPicPr>
          <p:cNvPr id="15" name="Рисунок 14" descr="Изображение выглядит как снимок экрана, черн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457C6F4-08C3-F1FB-CF5B-1B8FD1FB31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80576" y="7649135"/>
            <a:ext cx="1905000" cy="5715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Шрифт, Графика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F718926-9C8E-2654-5433-2215286B91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479" y="-1"/>
            <a:ext cx="4247497" cy="163869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79845" y="25155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ru-RU" sz="4450" dirty="0">
                <a:solidFill>
                  <a:srgbClr val="FCFCFC"/>
                </a:solidFill>
                <a:latin typeface="Bitter" pitchFamily="34" charset="0"/>
              </a:rPr>
              <a:t>Область применения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26" y="1271825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9539" y="42338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AFCB3E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Отели</a:t>
            </a:r>
            <a:endParaRPr lang="en-US" sz="2200" dirty="0">
              <a:solidFill>
                <a:srgbClr val="AFCB3E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6174819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1271647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4233864"/>
            <a:ext cx="32658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AFCB3E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Медицинские клиники</a:t>
            </a:r>
            <a:endParaRPr lang="en-US" sz="2200" dirty="0">
              <a:solidFill>
                <a:srgbClr val="AFCB3E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5254704" y="6174938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1323725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42338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AFCB3E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Рестораны</a:t>
            </a:r>
            <a:endParaRPr lang="en-US" sz="2200" dirty="0">
              <a:solidFill>
                <a:srgbClr val="AFCB3E"/>
              </a:solidFill>
            </a:endParaRPr>
          </a:p>
        </p:txBody>
      </p:sp>
      <p:pic>
        <p:nvPicPr>
          <p:cNvPr id="12" name="Рисунок 11" descr="Изображение выглядит как снимок экрана, черн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EF2A61C-1C5E-2DC9-B0DD-6F91CC7A4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0576" y="7649135"/>
            <a:ext cx="1905000" cy="5715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 помещении, стена, Кухонная стойка, раков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9A3071-567E-5570-900A-DDB2EC933F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697" y="4801605"/>
            <a:ext cx="4227723" cy="2746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</p:spPr>
      </p:pic>
      <p:sp>
        <p:nvSpPr>
          <p:cNvPr id="15" name="Text 1">
            <a:extLst>
              <a:ext uri="{FF2B5EF4-FFF2-40B4-BE49-F238E27FC236}">
                <a16:creationId xmlns:a16="http://schemas.microsoft.com/office/drawing/2014/main" id="{B27A3B01-E852-D097-5975-39C62B19E977}"/>
              </a:ext>
            </a:extLst>
          </p:cNvPr>
          <p:cNvSpPr/>
          <p:nvPr/>
        </p:nvSpPr>
        <p:spPr>
          <a:xfrm>
            <a:off x="669538" y="76496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dirty="0">
                <a:solidFill>
                  <a:srgbClr val="AFCB3E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Кухни</a:t>
            </a:r>
            <a:endParaRPr lang="en-US" sz="2200" dirty="0">
              <a:solidFill>
                <a:srgbClr val="AFCB3E"/>
              </a:solidFill>
            </a:endParaRPr>
          </a:p>
        </p:txBody>
      </p:sp>
      <p:pic>
        <p:nvPicPr>
          <p:cNvPr id="17" name="Рисунок 16" descr="Изображение выглядит как в помещении, стена, дизайн интерьера, ван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AA13DE-36EF-0280-D2CB-52C35E083F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4704" y="4861531"/>
            <a:ext cx="4335345" cy="2626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"/>
          </a:effectLst>
        </p:spPr>
      </p:pic>
      <p:sp>
        <p:nvSpPr>
          <p:cNvPr id="18" name="Text 1">
            <a:extLst>
              <a:ext uri="{FF2B5EF4-FFF2-40B4-BE49-F238E27FC236}">
                <a16:creationId xmlns:a16="http://schemas.microsoft.com/office/drawing/2014/main" id="{480AFC99-D6D1-89BF-199A-C4786D839789}"/>
              </a:ext>
            </a:extLst>
          </p:cNvPr>
          <p:cNvSpPr/>
          <p:nvPr/>
        </p:nvSpPr>
        <p:spPr>
          <a:xfrm>
            <a:off x="5470028" y="76237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dirty="0">
                <a:solidFill>
                  <a:srgbClr val="AFCB3E"/>
                </a:solidFill>
                <a:latin typeface="Bitter" pitchFamily="34" charset="0"/>
                <a:ea typeface="Bitter" pitchFamily="34" charset="-122"/>
                <a:cs typeface="Bitter" pitchFamily="34" charset="-120"/>
              </a:rPr>
              <a:t>Ванные</a:t>
            </a:r>
            <a:endParaRPr lang="en-US" sz="2200" dirty="0">
              <a:solidFill>
                <a:srgbClr val="AFCB3E"/>
              </a:solidFill>
            </a:endParaRPr>
          </a:p>
        </p:txBody>
      </p:sp>
      <p:pic>
        <p:nvPicPr>
          <p:cNvPr id="20" name="Рисунок 19" descr="Изображение выглядит как дизайн интерьера, в помещении, ваза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2CB753-2F06-2874-A43E-2B161D20B1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5737" y="4861530"/>
            <a:ext cx="4335345" cy="2626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31750"/>
          </a:effectLst>
        </p:spPr>
      </p:pic>
      <p:sp>
        <p:nvSpPr>
          <p:cNvPr id="21" name="Text 1">
            <a:extLst>
              <a:ext uri="{FF2B5EF4-FFF2-40B4-BE49-F238E27FC236}">
                <a16:creationId xmlns:a16="http://schemas.microsoft.com/office/drawing/2014/main" id="{0493BD40-7955-C808-24F6-328212AEE320}"/>
              </a:ext>
            </a:extLst>
          </p:cNvPr>
          <p:cNvSpPr/>
          <p:nvPr/>
        </p:nvSpPr>
        <p:spPr>
          <a:xfrm>
            <a:off x="9715738" y="76237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dirty="0">
                <a:solidFill>
                  <a:srgbClr val="AFCB3E"/>
                </a:solidFill>
                <a:latin typeface="Bitter" pitchFamily="34" charset="0"/>
              </a:rPr>
              <a:t>Офисы</a:t>
            </a:r>
            <a:endParaRPr lang="en-US" sz="2200" dirty="0">
              <a:solidFill>
                <a:srgbClr val="AFCB3E"/>
              </a:solidFill>
            </a:endParaRPr>
          </a:p>
        </p:txBody>
      </p:sp>
      <p:pic>
        <p:nvPicPr>
          <p:cNvPr id="11" name="Рисунок 10" descr="Изображение выглядит как Шрифт, Графика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43BE706-107E-8B80-8D6D-BC13A1DD7A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49545" y="0"/>
            <a:ext cx="2788431" cy="107578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7" y="-63384"/>
            <a:ext cx="14630400" cy="35934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24206" y="5825117"/>
            <a:ext cx="112563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ru-RU" sz="1600" b="0" i="0" dirty="0">
                <a:solidFill>
                  <a:schemeClr val="bg1"/>
                </a:solidFill>
                <a:effectLst/>
                <a:latin typeface="Bitter" panose="00000800000000000000" pitchFamily="50" charset="-52"/>
              </a:rPr>
              <a:t>Офис и склад компании </a:t>
            </a:r>
            <a:r>
              <a:rPr lang="ru-RU" sz="1600" b="0" i="0" dirty="0" err="1">
                <a:solidFill>
                  <a:schemeClr val="bg1"/>
                </a:solidFill>
                <a:effectLst/>
                <a:latin typeface="Bitter" panose="00000800000000000000" pitchFamily="50" charset="-52"/>
              </a:rPr>
              <a:t>Скамбио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Bitter" panose="00000800000000000000" pitchFamily="50" charset="-52"/>
              </a:rPr>
              <a:t> Порте.</a:t>
            </a:r>
            <a:endParaRPr lang="en-US" sz="1600" b="0" i="0" dirty="0">
              <a:solidFill>
                <a:schemeClr val="bg1"/>
              </a:solidFill>
              <a:effectLst/>
              <a:latin typeface="Bitter" panose="00000800000000000000" pitchFamily="50" charset="-52"/>
            </a:endParaRPr>
          </a:p>
          <a:p>
            <a:pPr marL="0" indent="0" algn="ctr">
              <a:lnSpc>
                <a:spcPts val="2850"/>
              </a:lnSpc>
              <a:buNone/>
            </a:pPr>
            <a:r>
              <a:rPr lang="ru-RU" sz="1600" b="0" i="0" dirty="0">
                <a:solidFill>
                  <a:schemeClr val="bg1"/>
                </a:solidFill>
                <a:effectLst/>
                <a:latin typeface="Bitter" panose="00000800000000000000" pitchFamily="50" charset="-52"/>
              </a:rPr>
              <a:t>109429, Москва, 2-й </a:t>
            </a:r>
            <a:r>
              <a:rPr lang="ru-RU" sz="1600" b="0" i="0" dirty="0" err="1">
                <a:solidFill>
                  <a:schemeClr val="bg1"/>
                </a:solidFill>
                <a:effectLst/>
                <a:latin typeface="Bitter" panose="00000800000000000000" pitchFamily="50" charset="-52"/>
              </a:rPr>
              <a:t>Капотнинский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Bitter" panose="00000800000000000000" pitchFamily="50" charset="-52"/>
              </a:rPr>
              <a:t> проезд, д. 1 стр. 1, этаж 2. </a:t>
            </a:r>
          </a:p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5" name="Рисунок 4" descr="Изображение выглядит как снимок экрана, черн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CC72B2D-8EAA-449D-3F3C-249640E0D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0576" y="7649135"/>
            <a:ext cx="1905000" cy="571500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рифт, Графика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6321840-A363-4CE6-02EF-F31913E69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7125" y="6768340"/>
            <a:ext cx="4247497" cy="1638695"/>
          </a:xfrm>
          <a:prstGeom prst="rect">
            <a:avLst/>
          </a:prstGeom>
          <a:ln>
            <a:noFill/>
          </a:ln>
        </p:spPr>
      </p:pic>
      <p:sp>
        <p:nvSpPr>
          <p:cNvPr id="9" name="Text 1">
            <a:extLst>
              <a:ext uri="{FF2B5EF4-FFF2-40B4-BE49-F238E27FC236}">
                <a16:creationId xmlns:a16="http://schemas.microsoft.com/office/drawing/2014/main" id="{2B1F63BC-3FE0-00D7-923B-31D5CDCB5497}"/>
              </a:ext>
            </a:extLst>
          </p:cNvPr>
          <p:cNvSpPr/>
          <p:nvPr/>
        </p:nvSpPr>
        <p:spPr>
          <a:xfrm>
            <a:off x="5126630" y="4870661"/>
            <a:ext cx="31791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ru-RU" dirty="0">
                <a:solidFill>
                  <a:schemeClr val="bg1"/>
                </a:solidFill>
                <a:latin typeface="Bitter" panose="00000800000000000000" pitchFamily="50" charset="-52"/>
              </a:rPr>
              <a:t>+7(495)660-20-20</a:t>
            </a:r>
          </a:p>
          <a:p>
            <a:pPr marL="0" indent="0" algn="ctr">
              <a:lnSpc>
                <a:spcPts val="2850"/>
              </a:lnSpc>
              <a:buNone/>
            </a:pPr>
            <a:r>
              <a:rPr lang="en-US" dirty="0">
                <a:solidFill>
                  <a:schemeClr val="bg1"/>
                </a:solidFill>
                <a:latin typeface="Bitter" panose="00000800000000000000" pitchFamily="50" charset="-52"/>
              </a:rPr>
              <a:t>m.yakusheva@dver.com</a:t>
            </a:r>
            <a:endParaRPr lang="ru-RU" b="0" i="0" dirty="0">
              <a:solidFill>
                <a:schemeClr val="bg1"/>
              </a:solidFill>
              <a:effectLst/>
              <a:latin typeface="Bitter" panose="00000800000000000000" pitchFamily="50" charset="-52"/>
            </a:endParaRPr>
          </a:p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voe-predlozhenie-ot-Skambio-Porte-Gibkij-mramor" id="{2316B8C5-A911-4540-A8EB-80946D96871C}" vid="{8833E180-D669-1B41-82D4-C730D3A889E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BDDB8AE-4AAB-224D-9F7E-FAB0342B79B0}">
  <we:reference id="wa200005566" version="3.0.0.2" store="ru-RU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22898</TotalTime>
  <Words>296</Words>
  <Application>Microsoft Office PowerPoint</Application>
  <PresentationFormat>Произвольный</PresentationFormat>
  <Paragraphs>70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Bitter</vt:lpstr>
      <vt:lpstr>Bitter Semi Bold</vt:lpstr>
      <vt:lpstr>Arial</vt:lpstr>
      <vt:lpstr>Bitter Medium</vt:lpstr>
      <vt:lpstr>Bahnschrift Light</vt:lpstr>
      <vt:lpstr>Courier New</vt:lpstr>
      <vt:lpstr>Bitter ExtraLight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PptxGenJS Presentation</dc:subject>
  <dc:creator>9215</dc:creator>
  <cp:lastModifiedBy>Степанов Александр</cp:lastModifiedBy>
  <cp:revision>52</cp:revision>
  <dcterms:created xsi:type="dcterms:W3CDTF">2024-12-19T11:30:08Z</dcterms:created>
  <dcterms:modified xsi:type="dcterms:W3CDTF">2025-11-25T09:27:19Z</dcterms:modified>
</cp:coreProperties>
</file>